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432" r:id="rId3"/>
    <p:sldId id="415" r:id="rId4"/>
    <p:sldId id="416" r:id="rId5"/>
    <p:sldId id="418" r:id="rId6"/>
    <p:sldId id="425" r:id="rId7"/>
    <p:sldId id="417" r:id="rId8"/>
    <p:sldId id="433" r:id="rId9"/>
    <p:sldId id="419" r:id="rId10"/>
    <p:sldId id="420" r:id="rId11"/>
    <p:sldId id="421" r:id="rId12"/>
    <p:sldId id="422" r:id="rId13"/>
    <p:sldId id="436" r:id="rId14"/>
    <p:sldId id="424" r:id="rId15"/>
    <p:sldId id="423" r:id="rId16"/>
    <p:sldId id="431" r:id="rId17"/>
    <p:sldId id="429" r:id="rId18"/>
    <p:sldId id="430" r:id="rId19"/>
    <p:sldId id="435" r:id="rId20"/>
    <p:sldId id="426" r:id="rId21"/>
    <p:sldId id="428" r:id="rId22"/>
    <p:sldId id="42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6327"/>
  </p:normalViewPr>
  <p:slideViewPr>
    <p:cSldViewPr snapToGrid="0">
      <p:cViewPr varScale="1">
        <p:scale>
          <a:sx n="119" d="100"/>
          <a:sy n="119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86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808767"/>
            <a:ext cx="11360800" cy="2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7333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010600" y="4126500"/>
            <a:ext cx="4170800" cy="1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Google Shape;58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1906000" y="3138368"/>
            <a:ext cx="83800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733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868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Imag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6626400" y="1883667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626233" y="3868200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6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Lis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4814400" cy="1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5333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415600" y="2448233"/>
            <a:ext cx="4814400" cy="3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3"/>
          <p:cNvSpPr txBox="1"/>
          <p:nvPr/>
        </p:nvSpPr>
        <p:spPr>
          <a:xfrm>
            <a:off x="7944067" y="910667"/>
            <a:ext cx="3704800" cy="1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7766100" y="9107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3"/>
          </p:nvPr>
        </p:nvSpPr>
        <p:spPr>
          <a:xfrm>
            <a:off x="7766100" y="25758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4"/>
          </p:nvPr>
        </p:nvSpPr>
        <p:spPr>
          <a:xfrm>
            <a:off x="7766100" y="42409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2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206467" y="1686043"/>
            <a:ext cx="89476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299892" y="4038776"/>
            <a:ext cx="49536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85797" y="494967"/>
            <a:ext cx="2061633" cy="156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35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 descr=" "/>
          <p:cNvSpPr/>
          <p:nvPr/>
        </p:nvSpPr>
        <p:spPr>
          <a:xfrm>
            <a:off x="221367" y="196833"/>
            <a:ext cx="11773600" cy="64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4" name="Google Shape;84;p1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89700" y="697100"/>
            <a:ext cx="10859200" cy="5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1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 with foli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966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3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01B5-2940-A589-252E-021B44121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013F6-D2A7-B453-1423-DE7CD820F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081B6-AB40-C4F9-6293-F81AB89A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B31A0-8CF8-D704-4B8E-D3F338CF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D687-793B-5FA0-F5A8-CED409A2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D58F-8223-CB33-2A9C-318186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B3D6-BA24-5B1B-9033-ED25728D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D40A-0986-6C46-50A6-6A8365CC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86B6-E5A9-A2D2-99B6-480B529D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2767-5B99-6962-2CDD-222A97F7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0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008000" y="1847345"/>
            <a:ext cx="8175600" cy="21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83433" y="3945357"/>
            <a:ext cx="5624800" cy="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465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87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931200"/>
            <a:ext cx="8734800" cy="2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55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783960"/>
            <a:ext cx="6594000" cy="1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1599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156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1599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60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707573"/>
            <a:ext cx="112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550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944000"/>
            <a:ext cx="417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32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2056000"/>
            <a:ext cx="4072800" cy="3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333"/>
              </a:spcBef>
              <a:spcAft>
                <a:spcPts val="13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593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63967" y="704192"/>
            <a:ext cx="7463600" cy="33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7466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1" name="Google Shape;41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827000" y="3547100"/>
            <a:ext cx="65380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1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92500" y="1644233"/>
            <a:ext cx="543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92500" y="3737433"/>
            <a:ext cx="4822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191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15600" y="4825807"/>
            <a:ext cx="60156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24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5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23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233200" cy="4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545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son%27s_parado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45F3-0230-F0C5-9FDE-B85647179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Mixed-effect modeling:</a:t>
            </a:r>
            <a:br>
              <a:rPr lang="en-US" sz="4800" dirty="0"/>
            </a:br>
            <a:r>
              <a:rPr lang="en-US" sz="4800" dirty="0"/>
              <a:t>How to translate your research question into a model?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1FE21-33A0-3714-0C20-6F954F8DB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Chang</a:t>
            </a:r>
          </a:p>
          <a:p>
            <a:r>
              <a:rPr lang="en-US" dirty="0"/>
              <a:t>Postdoc at </a:t>
            </a:r>
            <a:r>
              <a:rPr lang="en-US" dirty="0" err="1"/>
              <a:t>Poeppel</a:t>
            </a:r>
            <a:r>
              <a:rPr lang="en-US" dirty="0"/>
              <a:t> Lab</a:t>
            </a:r>
          </a:p>
          <a:p>
            <a:r>
              <a:rPr lang="en-US" dirty="0"/>
              <a:t>Department of Psychology, NYU</a:t>
            </a:r>
          </a:p>
        </p:txBody>
      </p:sp>
    </p:spTree>
    <p:extLst>
      <p:ext uri="{BB962C8B-B14F-4D97-AF65-F5344CB8AC3E}">
        <p14:creationId xmlns:p14="http://schemas.microsoft.com/office/powerpoint/2010/main" val="25973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FDE8-6E6D-41A1-36FA-781A1C62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354C8-A559-BE8F-0A05-8DADE041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Fixed: usually the effects you are interested in</a:t>
            </a:r>
          </a:p>
          <a:p>
            <a:pPr lvl="1"/>
            <a:r>
              <a:rPr lang="en-US" dirty="0"/>
              <a:t>Experimental manipulations</a:t>
            </a:r>
          </a:p>
          <a:p>
            <a:pPr lvl="1"/>
            <a:r>
              <a:rPr lang="en-US" dirty="0"/>
              <a:t>Independent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value across all subjects/groups/clusters</a:t>
            </a:r>
          </a:p>
          <a:p>
            <a:r>
              <a:rPr lang="en-US" dirty="0"/>
              <a:t>Random: usually the </a:t>
            </a:r>
            <a:r>
              <a:rPr lang="en-US" dirty="0" err="1"/>
              <a:t>pseudoreplication</a:t>
            </a:r>
            <a:r>
              <a:rPr lang="en-US" dirty="0"/>
              <a:t> you want to get rid of</a:t>
            </a:r>
          </a:p>
          <a:p>
            <a:pPr lvl="1"/>
            <a:r>
              <a:rPr lang="en-US" dirty="0"/>
              <a:t>Individual differences</a:t>
            </a:r>
          </a:p>
          <a:p>
            <a:pPr lvl="1"/>
            <a:r>
              <a:rPr lang="en-US" dirty="0"/>
              <a:t>Baseline differences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Unique value for each subject/group/cluster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90B302-E3DF-B475-BD65-D766FFE6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24" y="5462919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93E7E-CD0B-E61D-26EC-37CD45251AA3}"/>
              </a:ext>
            </a:extLst>
          </p:cNvPr>
          <p:cNvSpPr/>
          <p:nvPr/>
        </p:nvSpPr>
        <p:spPr>
          <a:xfrm>
            <a:off x="7164167" y="5759642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0CD87-975B-5F92-4630-C35B3416E9A5}"/>
              </a:ext>
            </a:extLst>
          </p:cNvPr>
          <p:cNvSpPr/>
          <p:nvPr/>
        </p:nvSpPr>
        <p:spPr>
          <a:xfrm>
            <a:off x="9566607" y="5759641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24D8BB6A-7F1B-5211-49E6-96DC40CF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3" b="50751"/>
          <a:stretch/>
        </p:blipFill>
        <p:spPr bwMode="auto">
          <a:xfrm>
            <a:off x="2096606" y="734601"/>
            <a:ext cx="3985540" cy="26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68C61-BF81-7317-8F65-030D8E7339F3}"/>
              </a:ext>
            </a:extLst>
          </p:cNvPr>
          <p:cNvSpPr txBox="1"/>
          <p:nvPr/>
        </p:nvSpPr>
        <p:spPr>
          <a:xfrm>
            <a:off x="2178797" y="5759921"/>
            <a:ext cx="3712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bookdown.org</a:t>
            </a:r>
            <a:r>
              <a:rPr lang="en-US" sz="1050" dirty="0"/>
              <a:t>/</a:t>
            </a:r>
            <a:r>
              <a:rPr lang="en-US" sz="1050" dirty="0" err="1"/>
              <a:t>steve_midway</a:t>
            </a:r>
            <a:r>
              <a:rPr lang="en-US" sz="1050" dirty="0"/>
              <a:t>/DAR/random-</a:t>
            </a:r>
            <a:r>
              <a:rPr lang="en-US" sz="1050" dirty="0" err="1"/>
              <a:t>effects.html</a:t>
            </a:r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24637-B116-9425-082E-627AC85723D8}"/>
              </a:ext>
            </a:extLst>
          </p:cNvPr>
          <p:cNvGrpSpPr/>
          <p:nvPr/>
        </p:nvGrpSpPr>
        <p:grpSpPr>
          <a:xfrm>
            <a:off x="820217" y="272800"/>
            <a:ext cx="4635357" cy="377226"/>
            <a:chOff x="1839074" y="1945795"/>
            <a:chExt cx="7078894" cy="57608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BD6CEC1-AE00-54E9-A2DE-C022DA872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6AC747-370A-A0DD-CAB7-99937B3BFED7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13C2BC-18E2-2067-00EF-41939F4ABDED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73A687-4C66-6436-A2E3-2D4670192934}"/>
              </a:ext>
            </a:extLst>
          </p:cNvPr>
          <p:cNvGrpSpPr/>
          <p:nvPr/>
        </p:nvGrpSpPr>
        <p:grpSpPr>
          <a:xfrm>
            <a:off x="6921360" y="272800"/>
            <a:ext cx="4635357" cy="377226"/>
            <a:chOff x="1839074" y="1945795"/>
            <a:chExt cx="7078894" cy="57608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105AC8-234C-A7CF-596E-D483B39F4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7604D2-1D90-90D6-28B6-98A17E69F78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021230-BE79-0A70-5F09-10BCCA1CCE1C}"/>
              </a:ext>
            </a:extLst>
          </p:cNvPr>
          <p:cNvGrpSpPr/>
          <p:nvPr/>
        </p:nvGrpSpPr>
        <p:grpSpPr>
          <a:xfrm>
            <a:off x="820216" y="6239328"/>
            <a:ext cx="4635357" cy="377226"/>
            <a:chOff x="1839074" y="1945795"/>
            <a:chExt cx="7078894" cy="57608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47306ED-640A-DF20-3DF0-00D70EC3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3305EA-4044-F49C-B517-AB012EAF977E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D47A1E7-317D-80BC-E708-86D1EAB73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57" y="6247222"/>
            <a:ext cx="4635357" cy="3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7FF53F-A64B-8B0A-1EC6-11A96E0155A3}"/>
              </a:ext>
            </a:extLst>
          </p:cNvPr>
          <p:cNvSpPr txBox="1"/>
          <p:nvPr/>
        </p:nvSpPr>
        <p:spPr>
          <a:xfrm>
            <a:off x="10095394" y="1849348"/>
            <a:ext cx="15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common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1ED2A1-F758-4800-6A58-454310517599}"/>
              </a:ext>
            </a:extLst>
          </p:cNvPr>
          <p:cNvSpPr txBox="1"/>
          <p:nvPr/>
        </p:nvSpPr>
        <p:spPr>
          <a:xfrm>
            <a:off x="10144221" y="4639321"/>
            <a:ext cx="149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  <a:p>
            <a:r>
              <a:rPr lang="en-US" dirty="0">
                <a:solidFill>
                  <a:srgbClr val="FF0000"/>
                </a:solidFill>
              </a:rPr>
              <a:t>(if not overfit)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49199-CEED-FA30-D059-687D54A711B9}"/>
              </a:ext>
            </a:extLst>
          </p:cNvPr>
          <p:cNvSpPr txBox="1"/>
          <p:nvPr/>
        </p:nvSpPr>
        <p:spPr>
          <a:xfrm>
            <a:off x="394876" y="4777820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Uncommon</a:t>
            </a:r>
          </a:p>
        </p:txBody>
      </p:sp>
      <p:pic>
        <p:nvPicPr>
          <p:cNvPr id="2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DEFCB35C-2747-5F96-1890-DFFF3ACF8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7" b="50878"/>
          <a:stretch/>
        </p:blipFill>
        <p:spPr bwMode="auto">
          <a:xfrm>
            <a:off x="6082144" y="733190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FB9069AC-E221-47A8-E26D-D504E7EEC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717" r="49694" b="161"/>
          <a:stretch/>
        </p:blipFill>
        <p:spPr bwMode="auto">
          <a:xfrm>
            <a:off x="2096607" y="3413217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xed effect, mixed effects, and random effects linear regression models.">
            <a:extLst>
              <a:ext uri="{FF2B5EF4-FFF2-40B4-BE49-F238E27FC236}">
                <a16:creationId xmlns:a16="http://schemas.microsoft.com/office/drawing/2014/main" id="{190099D6-9574-6FC2-421B-D09A11E1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50706" r="192" b="172"/>
          <a:stretch/>
        </p:blipFill>
        <p:spPr bwMode="auto">
          <a:xfrm>
            <a:off x="6082143" y="3410912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DC1D879-DD3F-04C5-20B5-A05702A3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7" t="-166" r="-537" b="53281"/>
          <a:stretch/>
        </p:blipFill>
        <p:spPr>
          <a:xfrm>
            <a:off x="6095999" y="904126"/>
            <a:ext cx="4779738" cy="2702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79B65-57A1-65BA-BFE4-29DBAC1D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0073"/>
            <a:ext cx="10515600" cy="5390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Psycholinguistic data: 4 subjects, 4 items (type A: I1, I2, type B: I3, I4)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2520-E64A-4304-5EE4-664D4FF42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53115"/>
          <a:stretch/>
        </p:blipFill>
        <p:spPr>
          <a:xfrm>
            <a:off x="1316263" y="904127"/>
            <a:ext cx="4779738" cy="27023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8A5E9-51F7-3CBF-8D07-44290D4D8E3A}"/>
              </a:ext>
            </a:extLst>
          </p:cNvPr>
          <p:cNvSpPr txBox="1"/>
          <p:nvPr/>
        </p:nvSpPr>
        <p:spPr>
          <a:xfrm>
            <a:off x="399376" y="78565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random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1398-AFF5-0DCF-973D-9772E6A99F7C}"/>
              </a:ext>
            </a:extLst>
          </p:cNvPr>
          <p:cNvSpPr txBox="1"/>
          <p:nvPr/>
        </p:nvSpPr>
        <p:spPr>
          <a:xfrm>
            <a:off x="9385695" y="785655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of subject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FF71-F711-56FB-09CC-76635F012ED9}"/>
              </a:ext>
            </a:extLst>
          </p:cNvPr>
          <p:cNvSpPr txBox="1"/>
          <p:nvPr/>
        </p:nvSpPr>
        <p:spPr>
          <a:xfrm>
            <a:off x="399376" y="3786026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of 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E86A-2001-E956-C076-A9B07822DE10}"/>
              </a:ext>
            </a:extLst>
          </p:cNvPr>
          <p:cNvSpPr txBox="1"/>
          <p:nvPr/>
        </p:nvSpPr>
        <p:spPr>
          <a:xfrm>
            <a:off x="9465768" y="3606496"/>
            <a:ext cx="2717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</a:t>
            </a:r>
          </a:p>
          <a:p>
            <a:r>
              <a:rPr lang="en-US" dirty="0"/>
              <a:t>+ random intercept of item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9931138-F2F4-E551-59ED-E6A8CD02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6" r="50000" b="-89"/>
          <a:stretch/>
        </p:blipFill>
        <p:spPr>
          <a:xfrm>
            <a:off x="1316263" y="4228392"/>
            <a:ext cx="4779738" cy="244466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110EE63-FCE0-B238-F310-920C6E40C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676" b="-90"/>
          <a:stretch/>
        </p:blipFill>
        <p:spPr>
          <a:xfrm>
            <a:off x="6095999" y="4228392"/>
            <a:ext cx="4779738" cy="2444670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C69F44-FFBC-5DD7-8E34-64CADE02A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2" t="47279" r="32884" b="44545"/>
          <a:stretch/>
        </p:blipFill>
        <p:spPr>
          <a:xfrm>
            <a:off x="4679543" y="3681806"/>
            <a:ext cx="3095729" cy="471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2C7C8-D0EB-795F-F5E7-B8E811009738}"/>
              </a:ext>
            </a:extLst>
          </p:cNvPr>
          <p:cNvSpPr txBox="1"/>
          <p:nvPr/>
        </p:nvSpPr>
        <p:spPr>
          <a:xfrm>
            <a:off x="10473397" y="6488668"/>
            <a:ext cx="17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Barr et al.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3EEC-4711-2C69-B5A7-59D3DA23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experimental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56D92-4617-E84C-35AB-3F86ACBC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25" y="2314483"/>
            <a:ext cx="11233150" cy="26084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7732-476C-331F-7C62-AFE4D0C3525A}"/>
              </a:ext>
            </a:extLst>
          </p:cNvPr>
          <p:cNvSpPr txBox="1"/>
          <p:nvPr/>
        </p:nvSpPr>
        <p:spPr>
          <a:xfrm>
            <a:off x="4941997" y="6058456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et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3FD-8649-140C-2455-07874DE5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works with mixed effect model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C1FD1-201F-DBC2-08E6-4440B523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510" y="1406072"/>
            <a:ext cx="7846980" cy="5137232"/>
          </a:xfrm>
        </p:spPr>
      </p:pic>
    </p:spTree>
    <p:extLst>
      <p:ext uri="{BB962C8B-B14F-4D97-AF65-F5344CB8AC3E}">
        <p14:creationId xmlns:p14="http://schemas.microsoft.com/office/powerpoint/2010/main" val="13420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241D-783A-7234-C6AA-55EE0293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does a MEM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3FD6-E462-D288-C9BB-CADFE78A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5 random effect levels (subject/group/cluster)</a:t>
            </a:r>
          </a:p>
          <a:p>
            <a:r>
              <a:rPr lang="en-US" dirty="0"/>
              <a:t>At least 10 observations per level (3 is the absolute minimum)</a:t>
            </a:r>
          </a:p>
          <a:p>
            <a:pPr lvl="1"/>
            <a:r>
              <a:rPr lang="en-US" dirty="0"/>
              <a:t>Imagine you are building a linear regression within each random effect level</a:t>
            </a:r>
          </a:p>
        </p:txBody>
      </p:sp>
    </p:spTree>
    <p:extLst>
      <p:ext uri="{BB962C8B-B14F-4D97-AF65-F5344CB8AC3E}">
        <p14:creationId xmlns:p14="http://schemas.microsoft.com/office/powerpoint/2010/main" val="2958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AE76-DE06-C92C-19C2-4D429125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vs.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6A6A-4893-0352-F7E8-B339D5D33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2"/>
            <a:ext cx="11233200" cy="4935419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Common (but often suboptimal) approach: including only 1 (or 2) random intercepts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Barr et al. (2013): Keep it maximal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Put all the random intercepts and slopes into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Psycholinguistics: by-subject, by-item, etc.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The chances of overfit and non-converging increase too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 et al. (2015): Diagnose &amp; s</a:t>
            </a: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implify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Constrain correlation parameters to zero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Drop non-significant variance components and their associated correlation parameters from the model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Step-wise model selection (AIC, BIC)</a:t>
            </a:r>
          </a:p>
        </p:txBody>
      </p:sp>
    </p:spTree>
    <p:extLst>
      <p:ext uri="{BB962C8B-B14F-4D97-AF65-F5344CB8AC3E}">
        <p14:creationId xmlns:p14="http://schemas.microsoft.com/office/powerpoint/2010/main" val="22435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0073-7E08-5C9A-63BF-E9B4425F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70"/>
            <a:ext cx="10515600" cy="872004"/>
          </a:xfrm>
        </p:spPr>
        <p:txBody>
          <a:bodyPr/>
          <a:lstStyle/>
          <a:p>
            <a:pPr algn="ctr"/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EDB9-B294-B643-5ED0-920626E5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5" y="1160289"/>
            <a:ext cx="11881450" cy="557694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Introduction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DeBruine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M., &amp; Barr, D. J. (2021). Understanding mixed-effects models through data simulation.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2515245920965119.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Harrison, X. A., Donaldson, L., Correa-Cano, M. E., Evans, J., Fisher, D. N., Goodwin, C. E., ... &amp; Inger, R. (2018). A brief introduction to mixed effects modelling and multi-model inference in ecology.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PeerJ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e4794.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Winter, B. (2013). A very basic tutorial for performing linear mixed effects analyses.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arXiv:1308.5499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1-22.</a:t>
            </a:r>
            <a:endParaRPr lang="en-US" sz="1200" dirty="0">
              <a:solidFill>
                <a:srgbClr val="222222"/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Advanced guidelines &amp; convergence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Barr, D. J., Levy, R., Scheepers, C.,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Tily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J. (2013). Random effects structure for confirmatory hypothesis testing: Keep it maximal.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Journal of memory and language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255-278.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Mächler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B., &amp; Walker, S. (2014). Fitting linear mixed-effects models using lme4. 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arXiv:1406.5823.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Kliegl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Vasishth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Baayen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(2015). Parsimonious mixed models.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arXiv:1506.04967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Simpson’s paradox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endParaRPr lang="en-US" sz="1400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Kievit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Frankenhuis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W.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Waldorp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J.,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Borsboom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D. (2013). Simpson's paradox in psychological science: a practical guide.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Frontiers in psychology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513.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Lazic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E. (2010). The problem of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in neuroscientific studies: is it affecting your analysis?.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BMC neuroscience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1-17.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Zimmerman, K.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Espeland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 A.,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Langefeld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C. D. (2021). A practical solution to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bias in single-cell studies.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738.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Nested experimental design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Altman, N., &amp; Blainey, P. (2014). Nested designs.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(10), 977-979.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Schielzeth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H., &amp; Nakagawa, S. (2013). Nested by design: model fitting and interpretation in a mixed model era.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Methods in Ecology and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14-24.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Generalized linear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 M., Brooks, M. E., Clark, C. J.,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Geange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W., Poulsen, J. R., Stevens, M. H. H., &amp; White, J. S. S. (2009). Generalized linear mixed models: a practical guide for ecology and evolution.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Trends in Ecology &amp;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24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127-135.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Montserrat" pitchFamily="2" charset="77"/>
                <a:cs typeface="Calibri" panose="020F0502020204030204" pitchFamily="34" charset="0"/>
              </a:rPr>
              <a:t>Logistic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Brown, V. A. (2021). An introduction to linear mixed-effects modeling in R.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2515245920960351.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Kim, Y., Choi, Y. K., &amp; Emery, S. (2013). Logistic regression with multiple random effects: a simulation study of estimation methods and statistical packages.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The American Statistician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171-182.</a:t>
            </a:r>
          </a:p>
          <a:p>
            <a:pPr>
              <a:lnSpc>
                <a:spcPct val="120000"/>
              </a:lnSpc>
            </a:pPr>
            <a:r>
              <a:rPr lang="en-US" sz="1133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Mixed-effect model vs. repeated measures ANOVA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Detry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 A., &amp; Ma, Y. (2016). Analyzing repeated measurements using mixed models. JAMA Guide to Statistics and Methods, 315(4), 407-408.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Gueorguieva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R., &amp; Krystal, J. H. (2004). Move over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anova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: progress in analyzing repeated-measures data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andits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reflection in papers published in the archives of general psychiatry. Archives of general psychiatry, 61(3), 310-317.</a:t>
            </a:r>
          </a:p>
          <a:p>
            <a:pPr>
              <a:lnSpc>
                <a:spcPct val="120000"/>
              </a:lnSpc>
            </a:pPr>
            <a:endParaRPr lang="en-US" sz="1133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15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571C-BB7E-C892-B2B1-80FC579B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36E0-322D-AE93-524A-C91BE419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Core: lme4 (citation: 58173, first published in 2003)</a:t>
            </a:r>
          </a:p>
          <a:p>
            <a:r>
              <a:rPr lang="en-US" dirty="0"/>
              <a:t>Visualization: </a:t>
            </a:r>
            <a:r>
              <a:rPr lang="en-US" dirty="0" err="1"/>
              <a:t>sjPlot</a:t>
            </a:r>
            <a:r>
              <a:rPr lang="en-US" dirty="0"/>
              <a:t>, </a:t>
            </a:r>
            <a:r>
              <a:rPr lang="en-US" dirty="0" err="1"/>
              <a:t>ggeffects</a:t>
            </a:r>
            <a:endParaRPr lang="en-US" dirty="0"/>
          </a:p>
          <a:p>
            <a:r>
              <a:rPr lang="en-US" dirty="0"/>
              <a:t>and many other for ordinal data, nonlinear model, GLM, MCMC bootstrapping, etc.</a:t>
            </a:r>
          </a:p>
          <a:p>
            <a:endParaRPr lang="en-US" dirty="0"/>
          </a:p>
          <a:p>
            <a:r>
              <a:rPr lang="en-US" dirty="0"/>
              <a:t>Python: </a:t>
            </a:r>
            <a:r>
              <a:rPr lang="en-US" dirty="0" err="1"/>
              <a:t>statsmodels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02C-C981-0B79-3AC2-DA0AEF66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code</a:t>
            </a:r>
          </a:p>
        </p:txBody>
      </p:sp>
      <p:pic>
        <p:nvPicPr>
          <p:cNvPr id="10242" name="Picture 2" descr="Sharing a cat photo on Facebook could see you banned">
            <a:extLst>
              <a:ext uri="{FF2B5EF4-FFF2-40B4-BE49-F238E27FC236}">
                <a16:creationId xmlns:a16="http://schemas.microsoft.com/office/drawing/2014/main" id="{C101E369-EEE1-A98F-E95C-9633AC36F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63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DC234-EC6E-7A2C-D6B1-4F2CCA4B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8" y="1519371"/>
            <a:ext cx="4522655" cy="45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AF2D-06C9-9DB9-A11C-089E84F1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4216" cy="1325563"/>
          </a:xfrm>
        </p:spPr>
        <p:txBody>
          <a:bodyPr/>
          <a:lstStyle/>
          <a:p>
            <a:r>
              <a:rPr lang="en-US" dirty="0"/>
              <a:t>A hypothetical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F9E2-0B8C-E8CB-1517-67D532B5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06" cy="4351338"/>
          </a:xfrm>
        </p:spPr>
        <p:txBody>
          <a:bodyPr/>
          <a:lstStyle/>
          <a:p>
            <a:r>
              <a:rPr lang="en-US" dirty="0"/>
              <a:t>The relationship between alcohol use and creativity</a:t>
            </a:r>
          </a:p>
          <a:p>
            <a:r>
              <a:rPr lang="en-US" dirty="0"/>
              <a:t>Recruit 4 artists, and measure their daily alcohol use and creativity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435705-3401-8B2A-7C94-67BD9151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4560"/>
              </p:ext>
            </p:extLst>
          </p:nvPr>
        </p:nvGraphicFramePr>
        <p:xfrm>
          <a:off x="6419586" y="276860"/>
          <a:ext cx="5078505" cy="6391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835">
                  <a:extLst>
                    <a:ext uri="{9D8B030D-6E8A-4147-A177-3AD203B41FA5}">
                      <a16:colId xmlns:a16="http://schemas.microsoft.com/office/drawing/2014/main" val="449045579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183224674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2180019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Alcohol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creativity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3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0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1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0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9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17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7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3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0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20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9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5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4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64159BE-B32D-0764-CDEB-3014338ABC85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BBCE7D-DD7A-E222-EB92-ADD1F03D227A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1BF86A-1CD7-5CA7-6DE8-556BF3381F38}"/>
                </a:ext>
              </a:extLst>
            </p:cNvPr>
            <p:cNvSpPr txBox="1"/>
            <p:nvPr/>
          </p:nvSpPr>
          <p:spPr>
            <a:xfrm>
              <a:off x="5033949" y="348464"/>
              <a:ext cx="35076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7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965B41-E735-731D-BC6D-DBDEDC11B662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8FD921-F725-D1D8-68AA-F99B5BA20651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D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F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G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H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I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BEFA93-30E6-B6E8-1229-02130A88A125}"/>
                </a:ext>
              </a:extLst>
            </p:cNvPr>
            <p:cNvSpPr txBox="1"/>
            <p:nvPr/>
          </p:nvSpPr>
          <p:spPr>
            <a:xfrm>
              <a:off x="5079635" y="348464"/>
              <a:ext cx="3416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18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5CF98-B658-C1BB-5613-93322BF19941}"/>
              </a:ext>
            </a:extLst>
          </p:cNvPr>
          <p:cNvGrpSpPr/>
          <p:nvPr/>
        </p:nvGrpSpPr>
        <p:grpSpPr>
          <a:xfrm>
            <a:off x="1319888" y="348464"/>
            <a:ext cx="7947404" cy="3466032"/>
            <a:chOff x="1319888" y="348464"/>
            <a:chExt cx="7947404" cy="346603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2E138B3-F59C-D8FC-CD93-8307E13237E4}"/>
                </a:ext>
              </a:extLst>
            </p:cNvPr>
            <p:cNvGrpSpPr/>
            <p:nvPr/>
          </p:nvGrpSpPr>
          <p:grpSpPr>
            <a:xfrm>
              <a:off x="1319888" y="640853"/>
              <a:ext cx="7947404" cy="3173643"/>
              <a:chOff x="1319888" y="640853"/>
              <a:chExt cx="7947404" cy="3173643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7B1FD6-5F7D-21A9-AF19-471C4EDEC33D}"/>
                  </a:ext>
                </a:extLst>
              </p:cNvPr>
              <p:cNvSpPr/>
              <p:nvPr/>
            </p:nvSpPr>
            <p:spPr>
              <a:xfrm>
                <a:off x="2260315" y="1099335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Bavarian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785916-ABDD-EAB8-E5C8-38319B558EB8}"/>
                  </a:ext>
                </a:extLst>
              </p:cNvPr>
              <p:cNvSpPr/>
              <p:nvPr/>
            </p:nvSpPr>
            <p:spPr>
              <a:xfrm>
                <a:off x="3955551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55ECD6-466B-8946-6DF7-E07990FABA9E}"/>
                  </a:ext>
                </a:extLst>
              </p:cNvPr>
              <p:cNvSpPr/>
              <p:nvPr/>
            </p:nvSpPr>
            <p:spPr>
              <a:xfrm>
                <a:off x="5330577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B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83414-A329-E00B-D778-8FB979A1157A}"/>
                  </a:ext>
                </a:extLst>
              </p:cNvPr>
              <p:cNvSpPr/>
              <p:nvPr/>
            </p:nvSpPr>
            <p:spPr>
              <a:xfrm>
                <a:off x="6705603" y="2943975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C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832295-455D-8EFA-F64B-03D1D12D2D5E}"/>
                  </a:ext>
                </a:extLst>
              </p:cNvPr>
              <p:cNvCxnSpPr>
                <a:cxnSpLocks/>
                <a:stCxn id="4" idx="2"/>
                <a:endCxn id="7" idx="0"/>
              </p:cNvCxnSpPr>
              <p:nvPr/>
            </p:nvCxnSpPr>
            <p:spPr>
              <a:xfrm>
                <a:off x="3323691" y="2106202"/>
                <a:ext cx="1063375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37C1F94-F294-2DFC-4DDD-325A8154B4F9}"/>
                  </a:ext>
                </a:extLst>
              </p:cNvPr>
              <p:cNvCxnSpPr>
                <a:cxnSpLocks/>
                <a:stCxn id="4" idx="2"/>
                <a:endCxn id="9" idx="0"/>
              </p:cNvCxnSpPr>
              <p:nvPr/>
            </p:nvCxnSpPr>
            <p:spPr>
              <a:xfrm>
                <a:off x="3323691" y="2106202"/>
                <a:ext cx="2438401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A4E209-A170-DCC5-4FC6-A703516DD641}"/>
                  </a:ext>
                </a:extLst>
              </p:cNvPr>
              <p:cNvCxnSpPr>
                <a:cxnSpLocks/>
                <a:stCxn id="4" idx="2"/>
                <a:endCxn id="10" idx="0"/>
              </p:cNvCxnSpPr>
              <p:nvPr/>
            </p:nvCxnSpPr>
            <p:spPr>
              <a:xfrm>
                <a:off x="3323691" y="2106202"/>
                <a:ext cx="3813427" cy="8377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6D3C88F-8FEB-B213-02AD-607F4C34EA5D}"/>
                  </a:ext>
                </a:extLst>
              </p:cNvPr>
              <p:cNvSpPr/>
              <p:nvPr/>
            </p:nvSpPr>
            <p:spPr>
              <a:xfrm>
                <a:off x="4700428" y="1099334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Ligurian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CA76700B-109A-CBDA-B748-02C698E3ED75}"/>
                  </a:ext>
                </a:extLst>
              </p:cNvPr>
              <p:cNvSpPr/>
              <p:nvPr/>
            </p:nvSpPr>
            <p:spPr>
              <a:xfrm>
                <a:off x="7140541" y="1119883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Emmental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49" y="3206212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ED17DD4-1214-CC09-7A8F-EB95DFD877B6}"/>
                  </a:ext>
                </a:extLst>
              </p:cNvPr>
              <p:cNvCxnSpPr>
                <a:cxnSpLocks/>
                <a:stCxn id="41" idx="2"/>
                <a:endCxn id="7" idx="0"/>
              </p:cNvCxnSpPr>
              <p:nvPr/>
            </p:nvCxnSpPr>
            <p:spPr>
              <a:xfrm flipH="1">
                <a:off x="4387066" y="2106201"/>
                <a:ext cx="1376738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D0B624-60E9-2CD6-BCAF-61A6071A54E3}"/>
                  </a:ext>
                </a:extLst>
              </p:cNvPr>
              <p:cNvCxnSpPr>
                <a:cxnSpLocks/>
                <a:stCxn id="41" idx="2"/>
                <a:endCxn id="9" idx="0"/>
              </p:cNvCxnSpPr>
              <p:nvPr/>
            </p:nvCxnSpPr>
            <p:spPr>
              <a:xfrm flipH="1">
                <a:off x="5762092" y="2106201"/>
                <a:ext cx="1712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7CC0B04-5B59-FABE-7A6D-F91877D977E3}"/>
                  </a:ext>
                </a:extLst>
              </p:cNvPr>
              <p:cNvCxnSpPr>
                <a:cxnSpLocks/>
                <a:stCxn id="41" idx="2"/>
                <a:endCxn id="10" idx="0"/>
              </p:cNvCxnSpPr>
              <p:nvPr/>
            </p:nvCxnSpPr>
            <p:spPr>
              <a:xfrm>
                <a:off x="5763804" y="2106201"/>
                <a:ext cx="1373314" cy="8377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A8A29C-7A16-6709-85F8-AD9B02CA28B6}"/>
                  </a:ext>
                </a:extLst>
              </p:cNvPr>
              <p:cNvCxnSpPr>
                <a:cxnSpLocks/>
                <a:stCxn id="49" idx="2"/>
                <a:endCxn id="7" idx="0"/>
              </p:cNvCxnSpPr>
              <p:nvPr/>
            </p:nvCxnSpPr>
            <p:spPr>
              <a:xfrm flipH="1">
                <a:off x="4387066" y="2126750"/>
                <a:ext cx="3816851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C731462-6302-9BAE-18F6-728547658D42}"/>
                  </a:ext>
                </a:extLst>
              </p:cNvPr>
              <p:cNvCxnSpPr>
                <a:cxnSpLocks/>
                <a:stCxn id="49" idx="2"/>
                <a:endCxn id="9" idx="0"/>
              </p:cNvCxnSpPr>
              <p:nvPr/>
            </p:nvCxnSpPr>
            <p:spPr>
              <a:xfrm flipH="1">
                <a:off x="5762092" y="2126750"/>
                <a:ext cx="2441825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F1F0D95-5A90-9EC0-57F7-1ABC421868D5}"/>
                  </a:ext>
                </a:extLst>
              </p:cNvPr>
              <p:cNvCxnSpPr>
                <a:cxnSpLocks/>
                <a:stCxn id="49" idx="2"/>
                <a:endCxn id="10" idx="0"/>
              </p:cNvCxnSpPr>
              <p:nvPr/>
            </p:nvCxnSpPr>
            <p:spPr>
              <a:xfrm flipH="1">
                <a:off x="7137118" y="2126750"/>
                <a:ext cx="1066799" cy="8172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5E38AC-46C7-9177-37D8-8EDCCCD9EEFF}"/>
                </a:ext>
              </a:extLst>
            </p:cNvPr>
            <p:cNvSpPr txBox="1"/>
            <p:nvPr/>
          </p:nvSpPr>
          <p:spPr>
            <a:xfrm>
              <a:off x="4349686" y="348464"/>
              <a:ext cx="2824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Fully crossed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2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3F79-27E5-4D75-5BAF-09E49669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all observations into a linear regression?</a:t>
            </a:r>
          </a:p>
        </p:txBody>
      </p:sp>
      <p:pic>
        <p:nvPicPr>
          <p:cNvPr id="1026" name="Picture 2" descr="Fig. 15">
            <a:extLst>
              <a:ext uri="{FF2B5EF4-FFF2-40B4-BE49-F238E27FC236}">
                <a16:creationId xmlns:a16="http://schemas.microsoft.com/office/drawing/2014/main" id="{923D6221-7737-ABD7-A8EC-8CEE731F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00373" y="1884318"/>
            <a:ext cx="4395627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A807F-017F-545B-9CF0-BEAA5BEB3E49}"/>
              </a:ext>
            </a:extLst>
          </p:cNvPr>
          <p:cNvSpPr txBox="1"/>
          <p:nvPr/>
        </p:nvSpPr>
        <p:spPr>
          <a:xfrm>
            <a:off x="3942708" y="6492875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link.springer.com</a:t>
            </a:r>
            <a:r>
              <a:rPr lang="en-US" sz="1200" dirty="0"/>
              <a:t>/article/10.1007/s10109-021-00371-5/figures/15</a:t>
            </a:r>
          </a:p>
        </p:txBody>
      </p:sp>
      <p:pic>
        <p:nvPicPr>
          <p:cNvPr id="6" name="Picture 2" descr="Fig. 15">
            <a:extLst>
              <a:ext uri="{FF2B5EF4-FFF2-40B4-BE49-F238E27FC236}">
                <a16:creationId xmlns:a16="http://schemas.microsoft.com/office/drawing/2014/main" id="{84D403BC-E243-FBAD-36F2-91CE72AEB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/>
          <a:stretch/>
        </p:blipFill>
        <p:spPr bwMode="auto">
          <a:xfrm>
            <a:off x="6153509" y="1884317"/>
            <a:ext cx="4338118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A8D03-743E-BD65-7007-1ABCBE0BC489}"/>
              </a:ext>
            </a:extLst>
          </p:cNvPr>
          <p:cNvSpPr txBox="1"/>
          <p:nvPr/>
        </p:nvSpPr>
        <p:spPr>
          <a:xfrm>
            <a:off x="4855234" y="5478575"/>
            <a:ext cx="129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Alcohol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A1F7C-977F-DE9A-2B83-78B329B16143}"/>
              </a:ext>
            </a:extLst>
          </p:cNvPr>
          <p:cNvSpPr txBox="1"/>
          <p:nvPr/>
        </p:nvSpPr>
        <p:spPr>
          <a:xfrm>
            <a:off x="1220637" y="1514985"/>
            <a:ext cx="1099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18036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862DC5-8F74-5845-E9C3-C15E609D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A95A9-13AA-F4E0-D34A-339F82171CD1}"/>
              </a:ext>
            </a:extLst>
          </p:cNvPr>
          <p:cNvSpPr txBox="1"/>
          <p:nvPr/>
        </p:nvSpPr>
        <p:spPr>
          <a:xfrm>
            <a:off x="4343400" y="605155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baseline="-25000" dirty="0">
                <a:solidFill>
                  <a:srgbClr val="000000"/>
                </a:solidFill>
                <a:effectLst/>
                <a:latin typeface="-apple-system"/>
              </a:rPr>
              <a:t>Revised from </a:t>
            </a:r>
            <a:r>
              <a:rPr lang="en-US" b="0" i="1" u="sng" baseline="-25000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https://en.wikipedia.org/wiki/Simpson%27s_paradox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5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2161-C4FC-A46B-989F-C2FC9CA8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61419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36C989-F674-0A30-768B-860474E5A5DC}"/>
              </a:ext>
            </a:extLst>
          </p:cNvPr>
          <p:cNvGrpSpPr/>
          <p:nvPr/>
        </p:nvGrpSpPr>
        <p:grpSpPr>
          <a:xfrm>
            <a:off x="133565" y="1690688"/>
            <a:ext cx="5197475" cy="4215765"/>
            <a:chOff x="0" y="0"/>
            <a:chExt cx="5197475" cy="4215765"/>
          </a:xfrm>
        </p:grpSpPr>
        <p:pic>
          <p:nvPicPr>
            <p:cNvPr id="5" name="Picture 4" descr="Image">
              <a:extLst>
                <a:ext uri="{FF2B5EF4-FFF2-40B4-BE49-F238E27FC236}">
                  <a16:creationId xmlns:a16="http://schemas.microsoft.com/office/drawing/2014/main" id="{913B6F56-954E-5294-3237-93D98E21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97475" cy="4215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5D63FA2E-531B-790F-E549-BAD9C560B527}"/>
                </a:ext>
              </a:extLst>
            </p:cNvPr>
            <p:cNvSpPr txBox="1"/>
            <p:nvPr/>
          </p:nvSpPr>
          <p:spPr>
            <a:xfrm>
              <a:off x="3725106" y="3559409"/>
              <a:ext cx="1153740" cy="27616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@infowetrust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9EA746-0095-80D0-351E-FCED5D32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2" y="369013"/>
            <a:ext cx="6718436" cy="197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3A3C6-8823-7508-1D2A-23D75A6E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17" y="2307032"/>
            <a:ext cx="3243605" cy="4466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C346D-5611-BA27-B3CF-DF64E2CC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53" y="2307032"/>
            <a:ext cx="2848306" cy="2159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8C76FB-216B-A4F7-EB16-66CBF06AE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3" y="4626803"/>
            <a:ext cx="2958356" cy="21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3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537553"/>
            <a:ext cx="8175600" cy="3782894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Pseudoreplication</a:t>
            </a:r>
            <a:r>
              <a:rPr lang="en-US" b="1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5300" dirty="0"/>
              <a:t>when observations are not statistically independent, but treated as if 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5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C3722B-AF2E-0E81-5B78-E20AC60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mixed effect modeling to fix </a:t>
            </a:r>
            <a:r>
              <a:rPr lang="en-US" dirty="0" err="1"/>
              <a:t>pseudoreplication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59DA0-7471-29D8-C462-B43BE21F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cases of </a:t>
            </a:r>
            <a:r>
              <a:rPr lang="en-US" dirty="0" err="1"/>
              <a:t>pseudoreplication</a:t>
            </a:r>
            <a:endParaRPr lang="en-US" dirty="0"/>
          </a:p>
          <a:p>
            <a:pPr lvl="1"/>
            <a:r>
              <a:rPr lang="en-US" dirty="0"/>
              <a:t>Same subject</a:t>
            </a:r>
          </a:p>
          <a:p>
            <a:pPr lvl="1"/>
            <a:r>
              <a:rPr lang="en-US" dirty="0"/>
              <a:t>Same group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According to the domain knowledge and/or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20335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101036"/>
            <a:ext cx="8175600" cy="4655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Mixed effect model:</a:t>
            </a:r>
            <a:br>
              <a:rPr lang="en-US" b="1" dirty="0"/>
            </a:br>
            <a:br>
              <a:rPr lang="en-US" dirty="0"/>
            </a:br>
            <a:r>
              <a:rPr lang="en-US" sz="5300" dirty="0"/>
              <a:t>Fixed effect </a:t>
            </a:r>
            <a:br>
              <a:rPr lang="en-US" sz="5300" dirty="0"/>
            </a:br>
            <a:r>
              <a:rPr lang="en-US" sz="5300" b="0" dirty="0"/>
              <a:t>+</a:t>
            </a:r>
            <a:r>
              <a:rPr lang="en-US" sz="5300" dirty="0"/>
              <a:t> </a:t>
            </a:r>
            <a:br>
              <a:rPr lang="en-US" sz="5300" dirty="0"/>
            </a:br>
            <a:r>
              <a:rPr lang="en-US" sz="5300" dirty="0"/>
              <a:t>Random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FCD72C-F4DE-170F-FE07-0F81CEA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3" y="4137552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50683-716D-085E-3708-CBCD7A3F5FAE}"/>
              </a:ext>
            </a:extLst>
          </p:cNvPr>
          <p:cNvGrpSpPr/>
          <p:nvPr/>
        </p:nvGrpSpPr>
        <p:grpSpPr>
          <a:xfrm>
            <a:off x="2556553" y="2017715"/>
            <a:ext cx="7078894" cy="576082"/>
            <a:chOff x="1839074" y="1945795"/>
            <a:chExt cx="7078894" cy="5760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7DBE1D-BC5E-3734-7E71-841E2C7B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6C1A0-B8FE-6D5E-863B-F8DC01F15CC6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05E3A-8BB8-5527-554C-DDFC321BC90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166422-6742-4305-3546-2D58EBD270F5}"/>
              </a:ext>
            </a:extLst>
          </p:cNvPr>
          <p:cNvSpPr txBox="1"/>
          <p:nvPr/>
        </p:nvSpPr>
        <p:spPr>
          <a:xfrm>
            <a:off x="832206" y="1202077"/>
            <a:ext cx="367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regression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3F4E5-7D79-AAA1-224A-D84F5FBC325C}"/>
              </a:ext>
            </a:extLst>
          </p:cNvPr>
          <p:cNvSpPr txBox="1"/>
          <p:nvPr/>
        </p:nvSpPr>
        <p:spPr>
          <a:xfrm>
            <a:off x="832205" y="3429000"/>
            <a:ext cx="3963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mixed effect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A3C3F-6AF9-BF32-A191-CDDBBE0286C1}"/>
              </a:ext>
            </a:extLst>
          </p:cNvPr>
          <p:cNvSpPr txBox="1"/>
          <p:nvPr/>
        </p:nvSpPr>
        <p:spPr>
          <a:xfrm>
            <a:off x="2995459" y="2709439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32900-9E4D-4C58-13C8-000A8E08CF90}"/>
              </a:ext>
            </a:extLst>
          </p:cNvPr>
          <p:cNvSpPr txBox="1"/>
          <p:nvPr/>
        </p:nvSpPr>
        <p:spPr>
          <a:xfrm>
            <a:off x="4067301" y="486092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Random effect: intercept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DA610-36D7-7642-D57F-2BD0087E4575}"/>
              </a:ext>
            </a:extLst>
          </p:cNvPr>
          <p:cNvSpPr txBox="1"/>
          <p:nvPr/>
        </p:nvSpPr>
        <p:spPr>
          <a:xfrm>
            <a:off x="6697037" y="486543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Random effect: slope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A143-BD7D-9237-C940-94DC007BE9F7}"/>
              </a:ext>
            </a:extLst>
          </p:cNvPr>
          <p:cNvSpPr txBox="1"/>
          <p:nvPr/>
        </p:nvSpPr>
        <p:spPr>
          <a:xfrm>
            <a:off x="5638828" y="270943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slope</a:t>
            </a:r>
          </a:p>
        </p:txBody>
      </p:sp>
    </p:spTree>
    <p:extLst>
      <p:ext uri="{BB962C8B-B14F-4D97-AF65-F5344CB8AC3E}">
        <p14:creationId xmlns:p14="http://schemas.microsoft.com/office/powerpoint/2010/main" val="38938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" grpId="0"/>
    </p:bldLst>
  </p:timing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 Presentation (Elegant) Template</Template>
  <TotalTime>4433</TotalTime>
  <Words>1244</Words>
  <Application>Microsoft Macintosh PowerPoint</Application>
  <PresentationFormat>Widescreen</PresentationFormat>
  <Paragraphs>182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-apple-system</vt:lpstr>
      <vt:lpstr>Arial</vt:lpstr>
      <vt:lpstr>Calibri</vt:lpstr>
      <vt:lpstr>Frank Ruhl Libre</vt:lpstr>
      <vt:lpstr>Helvetica</vt:lpstr>
      <vt:lpstr>Montserrat</vt:lpstr>
      <vt:lpstr>Montserrat SemiBold</vt:lpstr>
      <vt:lpstr>NYU Elegant</vt:lpstr>
      <vt:lpstr>Mixed-effect modeling: How to translate your research question into a model?</vt:lpstr>
      <vt:lpstr>A hypothetical study</vt:lpstr>
      <vt:lpstr>Put all observations into a linear regression?</vt:lpstr>
      <vt:lpstr>PowerPoint Presentation</vt:lpstr>
      <vt:lpstr>Simpson’s paradox</vt:lpstr>
      <vt:lpstr>Pseudoreplication:  when observations are not statistically independent, but treated as if they are.</vt:lpstr>
      <vt:lpstr>Use mixed effect modeling to fix pseudoreplication</vt:lpstr>
      <vt:lpstr>Mixed effect model:  Fixed effect  +  Random effect</vt:lpstr>
      <vt:lpstr>PowerPoint Presentation</vt:lpstr>
      <vt:lpstr>Fixed vs Random effects</vt:lpstr>
      <vt:lpstr>PowerPoint Presentation</vt:lpstr>
      <vt:lpstr>Psycholinguistic data: 4 subjects, 4 items (type A: I1, I2, type B: I3, I4)</vt:lpstr>
      <vt:lpstr>Flexibility of experimental design</vt:lpstr>
      <vt:lpstr>GLM works with mixed effect model too</vt:lpstr>
      <vt:lpstr>How much data does a MEM need?</vt:lpstr>
      <vt:lpstr>Overfitting vs. underfitting</vt:lpstr>
      <vt:lpstr>Recommended readings</vt:lpstr>
      <vt:lpstr>R packages</vt:lpstr>
      <vt:lpstr>Time to code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Mixed-effect modeling: How to translate your research question into a model?</dc:title>
  <dc:creator>Andrew Chang</dc:creator>
  <cp:lastModifiedBy>Andrew Chang</cp:lastModifiedBy>
  <cp:revision>74</cp:revision>
  <dcterms:created xsi:type="dcterms:W3CDTF">2023-02-03T14:03:03Z</dcterms:created>
  <dcterms:modified xsi:type="dcterms:W3CDTF">2023-02-11T02:29:20Z</dcterms:modified>
</cp:coreProperties>
</file>